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82" r:id="rId3"/>
    <p:sldId id="341" r:id="rId4"/>
    <p:sldId id="320" r:id="rId5"/>
    <p:sldId id="321" r:id="rId6"/>
    <p:sldId id="322" r:id="rId7"/>
    <p:sldId id="323" r:id="rId8"/>
    <p:sldId id="325" r:id="rId9"/>
    <p:sldId id="327" r:id="rId10"/>
    <p:sldId id="364" r:id="rId11"/>
    <p:sldId id="258" r:id="rId12"/>
    <p:sldId id="259" r:id="rId13"/>
    <p:sldId id="346" r:id="rId14"/>
    <p:sldId id="260" r:id="rId15"/>
    <p:sldId id="278" r:id="rId16"/>
    <p:sldId id="262" r:id="rId17"/>
    <p:sldId id="352" r:id="rId18"/>
    <p:sldId id="348" r:id="rId19"/>
    <p:sldId id="349" r:id="rId20"/>
    <p:sldId id="350" r:id="rId21"/>
    <p:sldId id="351" r:id="rId22"/>
    <p:sldId id="328" r:id="rId23"/>
    <p:sldId id="329" r:id="rId24"/>
    <p:sldId id="330" r:id="rId25"/>
    <p:sldId id="354" r:id="rId26"/>
    <p:sldId id="285" r:id="rId27"/>
    <p:sldId id="279" r:id="rId28"/>
    <p:sldId id="277" r:id="rId29"/>
    <p:sldId id="271" r:id="rId30"/>
    <p:sldId id="358" r:id="rId31"/>
    <p:sldId id="367" r:id="rId32"/>
    <p:sldId id="359" r:id="rId33"/>
    <p:sldId id="360" r:id="rId34"/>
    <p:sldId id="361" r:id="rId35"/>
    <p:sldId id="362" r:id="rId36"/>
    <p:sldId id="363" r:id="rId37"/>
    <p:sldId id="370" r:id="rId38"/>
    <p:sldId id="369" r:id="rId39"/>
    <p:sldId id="288" r:id="rId40"/>
    <p:sldId id="372" r:id="rId41"/>
    <p:sldId id="374" r:id="rId42"/>
    <p:sldId id="365" r:id="rId43"/>
    <p:sldId id="333" r:id="rId44"/>
    <p:sldId id="276" r:id="rId45"/>
    <p:sldId id="275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7FC7F6C-3B07-437D-93D5-2FECDFDD8036}">
          <p14:sldIdLst>
            <p14:sldId id="280"/>
            <p14:sldId id="282"/>
            <p14:sldId id="341"/>
            <p14:sldId id="320"/>
            <p14:sldId id="321"/>
            <p14:sldId id="322"/>
            <p14:sldId id="323"/>
            <p14:sldId id="325"/>
            <p14:sldId id="327"/>
            <p14:sldId id="364"/>
            <p14:sldId id="258"/>
            <p14:sldId id="259"/>
            <p14:sldId id="346"/>
            <p14:sldId id="260"/>
            <p14:sldId id="278"/>
            <p14:sldId id="262"/>
            <p14:sldId id="352"/>
            <p14:sldId id="348"/>
            <p14:sldId id="349"/>
            <p14:sldId id="350"/>
            <p14:sldId id="351"/>
            <p14:sldId id="328"/>
            <p14:sldId id="329"/>
            <p14:sldId id="330"/>
            <p14:sldId id="354"/>
            <p14:sldId id="285"/>
            <p14:sldId id="279"/>
            <p14:sldId id="277"/>
          </p14:sldIdLst>
        </p14:section>
        <p14:section name="Раздел без заголовка" id="{E3B64D9E-4C97-4027-8607-0EA76B1C4C5F}">
          <p14:sldIdLst>
            <p14:sldId id="271"/>
            <p14:sldId id="358"/>
            <p14:sldId id="367"/>
            <p14:sldId id="359"/>
            <p14:sldId id="360"/>
            <p14:sldId id="361"/>
            <p14:sldId id="362"/>
            <p14:sldId id="363"/>
            <p14:sldId id="370"/>
            <p14:sldId id="369"/>
            <p14:sldId id="288"/>
            <p14:sldId id="372"/>
            <p14:sldId id="374"/>
            <p14:sldId id="365"/>
            <p14:sldId id="333"/>
            <p14:sldId id="276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94" y="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D113128-8288-4342-A586-2757C9EA13F3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3.png"/><Relationship Id="rId4" Type="http://schemas.openxmlformats.org/officeDocument/2006/relationships/image" Target="../media/image5.jpeg"/><Relationship Id="rId9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6.png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11.jpeg"/><Relationship Id="rId9" Type="http://schemas.openxmlformats.org/officeDocument/2006/relationships/image" Target="../media/image7.jpeg"/><Relationship Id="rId1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png"/><Relationship Id="rId7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0"/>
            <a:ext cx="8110410" cy="4653136"/>
          </a:xfrm>
        </p:spPr>
        <p:txBody>
          <a:bodyPr>
            <a:noAutofit/>
          </a:bodyPr>
          <a:lstStyle/>
          <a:p>
            <a:r>
              <a:rPr lang="ru-RU" sz="8000" cap="none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Последовательное и параллельное соединения проводников</a:t>
            </a:r>
            <a:endParaRPr lang="ru-RU" sz="80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7088832" cy="1368152"/>
          </a:xfrm>
        </p:spPr>
        <p:txBody>
          <a:bodyPr>
            <a:normAutofit/>
          </a:bodyPr>
          <a:lstStyle/>
          <a:p>
            <a:pPr algn="r"/>
            <a:r>
              <a:rPr lang="ru-RU" dirty="0" err="1" smtClean="0"/>
              <a:t>Гинкель</a:t>
            </a:r>
            <a:r>
              <a:rPr lang="ru-RU" dirty="0" smtClean="0"/>
              <a:t> Ирина Юрьевна, </a:t>
            </a:r>
          </a:p>
          <a:p>
            <a:pPr algn="r"/>
            <a:r>
              <a:rPr lang="ru-RU" dirty="0" smtClean="0"/>
              <a:t>учитель физики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31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Проверьте себя на знания  приборов и их условных  обозначений.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386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altLang="ru-RU" sz="4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Назовите электрические приборы</a:t>
            </a:r>
            <a:br>
              <a:rPr lang="ru-RU" altLang="ru-RU" sz="4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96" y="2460340"/>
            <a:ext cx="1536140" cy="200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77072"/>
            <a:ext cx="1535634" cy="1656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085184"/>
            <a:ext cx="1427162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63688"/>
            <a:ext cx="1487165" cy="179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08113"/>
            <a:ext cx="1338957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125538"/>
            <a:ext cx="154463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092517"/>
              </p:ext>
            </p:extLst>
          </p:nvPr>
        </p:nvGraphicFramePr>
        <p:xfrm>
          <a:off x="3851920" y="4293096"/>
          <a:ext cx="1872208" cy="11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Точечный рисунок" r:id="rId9" imgW="7887801" imgH="3591426" progId="PBrush">
                  <p:embed/>
                </p:oleObj>
              </mc:Choice>
              <mc:Fallback>
                <p:oleObj name="Точечный рисунок" r:id="rId9" imgW="7887801" imgH="3591426" progId="PBrush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4293096"/>
                        <a:ext cx="1872208" cy="11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439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r>
              <a:rPr lang="ru-RU" altLang="ru-RU" sz="4800" dirty="0">
                <a:solidFill>
                  <a:srgbClr val="FFFF00"/>
                </a:solidFill>
                <a:latin typeface="Monotype Corsiva" pitchFamily="64" charset="0"/>
              </a:rPr>
              <a:t>Найдите условное обозначение</a:t>
            </a:r>
            <a:r>
              <a:rPr lang="ru-RU" altLang="ru-RU" sz="4400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95" y="1484785"/>
            <a:ext cx="131791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4936273"/>
            <a:ext cx="1437295" cy="1656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13088"/>
            <a:ext cx="1338957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614168"/>
            <a:ext cx="1722338" cy="150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756717"/>
              </p:ext>
            </p:extLst>
          </p:nvPr>
        </p:nvGraphicFramePr>
        <p:xfrm>
          <a:off x="6804248" y="3501008"/>
          <a:ext cx="1729234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Точечный рисунок" r:id="rId7" imgW="7887801" imgH="3591426" progId="PBrush">
                  <p:embed/>
                </p:oleObj>
              </mc:Choice>
              <mc:Fallback>
                <p:oleObj name="Точечный рисунок" r:id="rId7" imgW="7887801" imgH="3591426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3501008"/>
                        <a:ext cx="1729234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773455"/>
            <a:ext cx="1487165" cy="179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890" y="3378994"/>
            <a:ext cx="84455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752" y="3317875"/>
            <a:ext cx="950391" cy="764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53933"/>
            <a:ext cx="936103" cy="73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133" y="1965415"/>
            <a:ext cx="860063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181" y="4630082"/>
            <a:ext cx="797969" cy="76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083" y="4630083"/>
            <a:ext cx="967059" cy="79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26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Уберите лишнее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3384376" cy="4525963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Лампа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Ключ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Звонок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Резистор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Катушка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Источник тока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Фоторезистор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Амперметр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47864" y="1340768"/>
            <a:ext cx="5616624" cy="5184576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dirty="0" smtClean="0"/>
              <a:t>                          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724128" y="2060848"/>
            <a:ext cx="0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940152" y="1844824"/>
            <a:ext cx="0" cy="7200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940152" y="2204864"/>
            <a:ext cx="266429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851920" y="2204864"/>
            <a:ext cx="187220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851920" y="2204864"/>
            <a:ext cx="0" cy="144016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3563888" y="3645024"/>
            <a:ext cx="792088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7" name="Прямая соединительная линия 16"/>
          <p:cNvCxnSpPr>
            <a:stCxn id="15" idx="4"/>
          </p:cNvCxnSpPr>
          <p:nvPr/>
        </p:nvCxnSpPr>
        <p:spPr>
          <a:xfrm>
            <a:off x="3959932" y="4509120"/>
            <a:ext cx="0" cy="9361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959932" y="5445224"/>
            <a:ext cx="140415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364088" y="4755604"/>
            <a:ext cx="0" cy="11936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364088" y="5949280"/>
            <a:ext cx="57606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364088" y="4755604"/>
            <a:ext cx="64807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012160" y="4519972"/>
            <a:ext cx="914400" cy="565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12160" y="5589240"/>
            <a:ext cx="91440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9" name="Прямая соединительная линия 28"/>
          <p:cNvCxnSpPr>
            <a:stCxn id="26" idx="3"/>
          </p:cNvCxnSpPr>
          <p:nvPr/>
        </p:nvCxnSpPr>
        <p:spPr>
          <a:xfrm>
            <a:off x="6926560" y="4802578"/>
            <a:ext cx="131784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7" idx="3"/>
          </p:cNvCxnSpPr>
          <p:nvPr/>
        </p:nvCxnSpPr>
        <p:spPr>
          <a:xfrm>
            <a:off x="6926560" y="5877272"/>
            <a:ext cx="131784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8244408" y="4797152"/>
            <a:ext cx="0" cy="10801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8244408" y="5373216"/>
            <a:ext cx="36004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8604448" y="2204864"/>
            <a:ext cx="0" cy="31683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3" name="Плюс 42"/>
          <p:cNvSpPr/>
          <p:nvPr/>
        </p:nvSpPr>
        <p:spPr>
          <a:xfrm>
            <a:off x="6017220" y="1603648"/>
            <a:ext cx="457200" cy="4572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4" name="Умножение 43"/>
          <p:cNvSpPr/>
          <p:nvPr/>
        </p:nvSpPr>
        <p:spPr>
          <a:xfrm>
            <a:off x="3616849" y="3704456"/>
            <a:ext cx="686166" cy="745232"/>
          </a:xfrm>
          <a:prstGeom prst="mathMultiply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17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  <a:t>Изобразите схему последовательного соединения элементов :</a:t>
            </a: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569" y="4221088"/>
            <a:ext cx="936104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4190472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849" y="2392505"/>
            <a:ext cx="1008112" cy="117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149080"/>
            <a:ext cx="1079724" cy="11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2392505"/>
            <a:ext cx="1224136" cy="108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92505"/>
            <a:ext cx="1079724" cy="117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Рисунок 9" descr="http://class-fizika.narod.ru/8_class/8_urok/8_el/63a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160" y="5517232"/>
            <a:ext cx="1830648" cy="864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class-fizika.narod.ru/8_class/8_urok/8_el/63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493391"/>
            <a:ext cx="1829978" cy="887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class-fizika.narod.ru/8_class/8_urok/8_el/63b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506286"/>
            <a:ext cx="1872208" cy="8750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882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4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Соедините лампочки параллельно:</a:t>
            </a:r>
            <a:br>
              <a:rPr lang="ru-RU" altLang="ru-RU" sz="4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sz="4800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160" y="3429000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29000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29000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376" y="1852432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995" y="1829271"/>
            <a:ext cx="1224136" cy="108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407" y="3429000"/>
            <a:ext cx="1079724" cy="11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Рисунок 11" descr="http://class-fizika.narod.ru/8_class/8_urok/8_el/104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605" y="5336293"/>
            <a:ext cx="1683802" cy="973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class-fizika.narod.ru/8_class/8_urok/8_el/105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336293"/>
            <a:ext cx="1800200" cy="973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class-fizika.narod.ru/8_class/8_urok/8_el/65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580" y="5336293"/>
            <a:ext cx="1923835" cy="9730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632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  <a:t>Соедините звонки так, чтобы их можно было включать отдельно друг от друга:</a:t>
            </a:r>
            <a:b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</a:b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125" y="3002956"/>
            <a:ext cx="1102003" cy="858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002957"/>
            <a:ext cx="1080120" cy="858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02" y="4509120"/>
            <a:ext cx="1055326" cy="80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577" y="4430798"/>
            <a:ext cx="1070311" cy="88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221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09600"/>
            <a:ext cx="8291264" cy="1828800"/>
          </a:xfrm>
        </p:spPr>
        <p:txBody>
          <a:bodyPr/>
          <a:lstStyle/>
          <a:p>
            <a:pPr algn="ctr"/>
            <a:r>
              <a:rPr lang="ru-RU" altLang="ru-RU" sz="8000" dirty="0" smtClean="0">
                <a:solidFill>
                  <a:srgbClr val="FFFF00"/>
                </a:solidFill>
                <a:latin typeface="Monotype Corsiva" pitchFamily="64" charset="0"/>
              </a:rPr>
              <a:t>Аукцион</a:t>
            </a:r>
            <a:endParaRPr lang="ru-RU" sz="8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3068960"/>
            <a:ext cx="8291264" cy="295232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4" charset="0"/>
                <a:ea typeface="+mj-ea"/>
                <a:cs typeface="+mj-cs"/>
              </a:rPr>
              <a:t>Какая информация  о лотах   вам   известна?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27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4" charset="0"/>
              </a:rPr>
              <a:t>Лот № 1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467544" y="1484784"/>
            <a:ext cx="7776864" cy="5373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679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4" charset="0"/>
              </a:rPr>
              <a:t>Лот № 2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187624" y="1515368"/>
            <a:ext cx="6624736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683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8229600" cy="2520280"/>
          </a:xfrm>
        </p:spPr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sz="6600" i="1" dirty="0" smtClean="0">
                <a:effectLst/>
              </a:rPr>
              <a:t> </a:t>
            </a:r>
            <a:r>
              <a:rPr lang="ru-RU" altLang="ru-RU" sz="6600" cap="none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 </a:t>
            </a:r>
            <a:r>
              <a:rPr lang="ru-RU" altLang="ru-RU" sz="7200" cap="none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Знать физику – значит уметь решать задачи.</a:t>
            </a:r>
            <a:endParaRPr lang="ru-RU" altLang="ru-RU" sz="7200" cap="none" dirty="0">
              <a:ln>
                <a:noFill/>
              </a:ln>
              <a:solidFill>
                <a:srgbClr val="FFFF00"/>
              </a:solidFill>
              <a:effectLst/>
              <a:latin typeface="Monotype Corsiva" pitchFamily="64" charset="0"/>
              <a:ea typeface="SimSun" charset="-12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077072"/>
            <a:ext cx="6400800" cy="1752600"/>
          </a:xfrm>
        </p:spPr>
        <p:txBody>
          <a:bodyPr>
            <a:normAutofit/>
          </a:bodyPr>
          <a:lstStyle/>
          <a:p>
            <a:pPr lvl="0" algn="r" defTabSz="449263" fontAlgn="base">
              <a:spcBef>
                <a:spcPts val="1100"/>
              </a:spcBef>
              <a:spcAft>
                <a:spcPct val="0"/>
              </a:spcAft>
              <a:buClrTx/>
              <a:buSzPct val="70000"/>
            </a:pPr>
            <a:r>
              <a:rPr lang="ru-RU" sz="5400" b="1" i="1" dirty="0" err="1">
                <a:solidFill>
                  <a:srgbClr val="FF0000"/>
                </a:solidFill>
              </a:rPr>
              <a:t>Энрико</a:t>
            </a:r>
            <a:r>
              <a:rPr lang="ru-RU" sz="5400" b="1" i="1" dirty="0">
                <a:solidFill>
                  <a:srgbClr val="FF0000"/>
                </a:solidFill>
              </a:rPr>
              <a:t> Ферми</a:t>
            </a:r>
            <a:endParaRPr lang="ru-RU" altLang="ru-RU" sz="5400" b="1" dirty="0">
              <a:solidFill>
                <a:srgbClr val="FF0000"/>
              </a:solidFill>
              <a:latin typeface="Century Schoolbook" pitchFamily="16" charset="0"/>
              <a:ea typeface="SimSun" charset="-122"/>
            </a:endParaRPr>
          </a:p>
        </p:txBody>
      </p:sp>
      <p:pic>
        <p:nvPicPr>
          <p:cNvPr id="14338" name="Picture 2" descr="C:\Users\Ирина\Desktop\Соединения проводников\Последовательное соединение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2952328" cy="20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39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4" charset="0"/>
              </a:rPr>
              <a:t>Лот № 3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683568" y="1772816"/>
            <a:ext cx="7776864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145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4" charset="0"/>
              </a:rPr>
              <a:t>Лот № 4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683568" y="1590993"/>
            <a:ext cx="6812092" cy="4862343"/>
            <a:chOff x="-341806" y="-1"/>
            <a:chExt cx="6740447" cy="4621635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>
              <a:off x="300962" y="4215239"/>
              <a:ext cx="4893119" cy="721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  <a:tailEnd type="arrow"/>
            </a:ln>
          </p:spPr>
        </p:cxnSp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300962" y="150119"/>
              <a:ext cx="360" cy="40647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  <a:tailEnd type="arrow"/>
            </a:ln>
          </p:spPr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2709721" y="3989880"/>
              <a:ext cx="360" cy="225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505161" y="3989880"/>
              <a:ext cx="360" cy="225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3914281" y="3989880"/>
              <a:ext cx="360" cy="225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300961" y="3011040"/>
              <a:ext cx="225720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300961" y="1806480"/>
              <a:ext cx="225720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300961" y="601560"/>
              <a:ext cx="225720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1505161" y="3011040"/>
              <a:ext cx="360" cy="97812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custDash>
                <a:ds d="399057" sp="100000"/>
              </a:custDash>
              <a:miter/>
            </a:ln>
          </p:spPr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527041" y="3011401"/>
              <a:ext cx="978479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custDash>
                <a:ds d="399057" sp="100000"/>
              </a:custDash>
              <a:miter/>
            </a:ln>
          </p:spPr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00962" y="3614040"/>
              <a:ext cx="2408760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custDash>
                <a:ds d="399057" sp="100000"/>
              </a:custDash>
              <a:miter/>
            </a:ln>
          </p:spPr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710081" y="3614040"/>
              <a:ext cx="0" cy="37620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custDash>
                <a:ds d="399057" sp="100000"/>
              </a:custDash>
              <a:miter/>
            </a:ln>
          </p:spPr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300962" y="150480"/>
              <a:ext cx="4065120" cy="4065841"/>
            </a:xfrm>
            <a:prstGeom prst="line">
              <a:avLst/>
            </a:prstGeom>
            <a:noFill/>
            <a:ln w="507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300962" y="2785320"/>
              <a:ext cx="5646241" cy="1430280"/>
            </a:xfrm>
            <a:prstGeom prst="line">
              <a:avLst/>
            </a:prstGeom>
            <a:noFill/>
            <a:ln w="50760">
              <a:solidFill>
                <a:srgbClr val="000000"/>
              </a:solidFill>
              <a:prstDash val="solid"/>
              <a:miter/>
            </a:ln>
          </p:spPr>
        </p:cxnSp>
        <p:sp>
          <p:nvSpPr>
            <p:cNvPr id="18" name="Полилиния 17"/>
            <p:cNvSpPr/>
            <p:nvPr/>
          </p:nvSpPr>
          <p:spPr>
            <a:xfrm>
              <a:off x="4516921" y="-1"/>
              <a:ext cx="752759" cy="85009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600">
                  <a:effectLst/>
                  <a:latin typeface="Calibri"/>
                  <a:ea typeface="Times New Roman"/>
                  <a:cs typeface="Times New Roman"/>
                </a:rPr>
                <a:t>I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5641921" y="2081879"/>
              <a:ext cx="752759" cy="779037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600">
                  <a:effectLst/>
                  <a:latin typeface="Calibri"/>
                  <a:ea typeface="Times New Roman"/>
                  <a:cs typeface="Times New Roman"/>
                </a:rPr>
                <a:t>II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-341806" y="451362"/>
              <a:ext cx="718008" cy="754803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800" b="1">
                  <a:effectLst/>
                  <a:latin typeface="Calibri"/>
                  <a:ea typeface="Times New Roman"/>
                  <a:cs typeface="Times New Roman"/>
                </a:rPr>
                <a:t>3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-341806" y="1656075"/>
              <a:ext cx="717910" cy="756127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600" b="1">
                  <a:effectLst/>
                  <a:latin typeface="Calibri"/>
                  <a:ea typeface="Times New Roman"/>
                  <a:cs typeface="Times New Roman"/>
                </a:rPr>
                <a:t>2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-341806" y="2860426"/>
              <a:ext cx="717910" cy="753481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600" b="1">
                  <a:effectLst/>
                  <a:latin typeface="Calibri"/>
                  <a:ea typeface="Times New Roman"/>
                  <a:cs typeface="Times New Roman"/>
                </a:rPr>
                <a:t>1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430281" y="2936160"/>
              <a:ext cx="150480" cy="150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000000"/>
            </a:solidFill>
            <a:ln w="93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2634841" y="3538440"/>
              <a:ext cx="150480" cy="150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000000"/>
            </a:solidFill>
            <a:ln w="93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376200" y="0"/>
              <a:ext cx="1128960" cy="775442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600" b="1" i="1">
                  <a:effectLst/>
                  <a:latin typeface="Calibri"/>
                  <a:ea typeface="Times New Roman"/>
                  <a:cs typeface="Times New Roman"/>
                </a:rPr>
                <a:t>I</a:t>
              </a:r>
              <a:r>
                <a:rPr lang="ru-RU" sz="2600" b="1" i="1">
                  <a:effectLst/>
                  <a:latin typeface="Calibri"/>
                  <a:ea typeface="Times New Roman"/>
                  <a:cs typeface="Times New Roman"/>
                </a:rPr>
                <a:t>, А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5194441" y="3990237"/>
              <a:ext cx="1204200" cy="631397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600" b="1" i="1">
                  <a:effectLst/>
                  <a:latin typeface="Calibri"/>
                  <a:ea typeface="Times New Roman"/>
                  <a:cs typeface="Times New Roman"/>
                </a:rPr>
                <a:t>U</a:t>
              </a:r>
              <a:r>
                <a:rPr lang="ru-RU" sz="2600" b="1" i="1">
                  <a:effectLst/>
                  <a:latin typeface="Calibri"/>
                  <a:ea typeface="Times New Roman"/>
                  <a:cs typeface="Times New Roman"/>
                </a:rPr>
                <a:t>,В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78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570186"/>
          </a:xfrm>
        </p:spPr>
        <p:txBody>
          <a:bodyPr>
            <a:noAutofit/>
          </a:bodyPr>
          <a:lstStyle/>
          <a:p>
            <a:r>
              <a:rPr lang="ru-RU" altLang="ru-RU" sz="5400" dirty="0">
                <a:solidFill>
                  <a:srgbClr val="FFFF00"/>
                </a:solidFill>
                <a:latin typeface="Monotype Corsiva" pitchFamily="64" charset="0"/>
              </a:rPr>
              <a:t>Определите цену деления </a:t>
            </a:r>
            <a:r>
              <a:rPr lang="ru-RU" altLang="ru-RU" sz="5400" dirty="0" smtClean="0">
                <a:solidFill>
                  <a:srgbClr val="FFFF00"/>
                </a:solidFill>
                <a:latin typeface="Monotype Corsiva" pitchFamily="64" charset="0"/>
              </a:rPr>
              <a:t>и погрешность измерений амперметра</a:t>
            </a:r>
            <a:endParaRPr lang="ru-RU" sz="5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2492896"/>
            <a:ext cx="5254625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751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1150"/>
          </a:xfrm>
        </p:spPr>
        <p:txBody>
          <a:bodyPr>
            <a:noAutofit/>
          </a:bodyPr>
          <a:lstStyle/>
          <a:p>
            <a:r>
              <a:rPr lang="ru-RU" altLang="ru-RU" sz="5400" dirty="0">
                <a:solidFill>
                  <a:srgbClr val="FFFF00"/>
                </a:solidFill>
                <a:latin typeface="Monotype Corsiva" pitchFamily="64" charset="0"/>
              </a:rPr>
              <a:t>Определите цену деления </a:t>
            </a:r>
            <a:r>
              <a:rPr lang="ru-RU" altLang="ru-RU" sz="5400" dirty="0" smtClean="0">
                <a:solidFill>
                  <a:srgbClr val="FFFF00"/>
                </a:solidFill>
                <a:latin typeface="Monotype Corsiva" pitchFamily="64" charset="0"/>
              </a:rPr>
              <a:t> и погрешность измерений  вольтметра</a:t>
            </a:r>
            <a:endParaRPr lang="ru-RU" sz="5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76872"/>
            <a:ext cx="5026099" cy="458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54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2002234"/>
          </a:xfrm>
        </p:spPr>
        <p:txBody>
          <a:bodyPr>
            <a:noAutofit/>
          </a:bodyPr>
          <a:lstStyle/>
          <a:p>
            <a:r>
              <a:rPr lang="ru-RU" alt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Раскалённая стрела дуб свалила у села.</a:t>
            </a:r>
            <a:r>
              <a:rPr lang="ru-RU" altLang="ru-RU" sz="60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/>
            </a:r>
            <a:br>
              <a:rPr lang="ru-RU" altLang="ru-RU" sz="60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sz="60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619" y="3717032"/>
            <a:ext cx="3952381" cy="3019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6" name="Picture 2" descr="C:\Users\Ирина\Desktop\Соединения проводников\мол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44824"/>
            <a:ext cx="6200775" cy="447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06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6620"/>
            <a:ext cx="9144000" cy="653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М</a:t>
            </a:r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ы 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сами накапливаем заряд, когда ходим по паркету, причесываемся, надеваем синтетическую одежду. Конечно, искры от человека не такие мощные, как молния. Мы ощущаем лишь легкие уколы, когда касаемся друг </a:t>
            </a:r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друга, 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снимаем куртку. Мощности такого заряда не хватит для того, чтобы предметы светились, но ее достаточно, чтобы испортить микросхему. Так, в сухом помещении, застеленном </a:t>
            </a:r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линолеумом, 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между телом человека и окружающими предметами </a:t>
            </a:r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напряжение может 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достигать </a:t>
            </a:r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20 </a:t>
            </a:r>
            <a:r>
              <a:rPr lang="ru-RU" sz="2800" dirty="0" err="1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кВ.</a:t>
            </a:r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 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ea typeface="Times New Roman"/>
                <a:cs typeface="Times New Roman"/>
              </a:rPr>
              <a:t>А это уже небезопасно для электронной техники, которой мы пользуемся. Вот почему нужно «сбрасывать» статическое электричество, заземляясь перед тем, как взять в руки МП3-плеер или сотовый телефон.</a:t>
            </a:r>
            <a:endParaRPr lang="ru-RU" sz="2800" dirty="0">
              <a:ln>
                <a:solidFill>
                  <a:srgbClr val="FFFF00"/>
                </a:solidFill>
              </a:ln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6674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803176"/>
          </a:xfrm>
        </p:spPr>
        <p:txBody>
          <a:bodyPr/>
          <a:lstStyle/>
          <a:p>
            <a:pPr algn="ctr"/>
            <a:r>
              <a:rPr lang="ru-RU" altLang="ru-RU" sz="72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Закон Ома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628800"/>
            <a:ext cx="8147248" cy="2388698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I=U </a:t>
            </a:r>
            <a:r>
              <a:rPr lang="ru-RU" sz="8800" dirty="0" smtClean="0">
                <a:solidFill>
                  <a:srgbClr val="FFFF00"/>
                </a:solidFill>
                <a:cs typeface="Aharoni" panose="02010803020104030203" pitchFamily="2" charset="-79"/>
              </a:rPr>
              <a:t>/</a:t>
            </a:r>
            <a:r>
              <a:rPr lang="en-US" sz="88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R</a:t>
            </a:r>
            <a:endParaRPr lang="ru-RU" sz="8800" dirty="0">
              <a:solidFill>
                <a:srgbClr val="FFFF00"/>
              </a:solidFill>
              <a:cs typeface="Aharoni" panose="02010803020104030203" pitchFamily="2" charset="-79"/>
            </a:endParaRPr>
          </a:p>
        </p:txBody>
      </p:sp>
      <p:pic>
        <p:nvPicPr>
          <p:cNvPr id="5122" name="Picture 2" descr="C:\Users\Ирина\Desktop\Ом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344" y="3933056"/>
            <a:ext cx="300151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врольт"/>
          <p:cNvPicPr>
            <a:picLocks noGrp="1"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940" y="2018432"/>
            <a:ext cx="300151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amper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364" y="2924944"/>
            <a:ext cx="2399084" cy="279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31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Заполните пропуски в формулах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= *  </a:t>
            </a:r>
            <a:r>
              <a:rPr lang="ru-RU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= A </a:t>
            </a:r>
            <a:r>
              <a:rPr lang="ru-RU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</a:t>
            </a:r>
          </a:p>
          <a:p>
            <a:r>
              <a:rPr lang="en-US" sz="4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U </a:t>
            </a:r>
            <a:r>
              <a:rPr lang="ru-RU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</a:t>
            </a:r>
          </a:p>
          <a:p>
            <a:r>
              <a:rPr lang="en-US" sz="4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4400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ρL</a:t>
            </a:r>
            <a:r>
              <a:rPr lang="ru-RU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</a:t>
            </a:r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</a:t>
            </a:r>
          </a:p>
          <a:p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 = I ·</a:t>
            </a:r>
            <a:r>
              <a:rPr lang="ru-RU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</a:t>
            </a:r>
          </a:p>
          <a:p>
            <a:pPr marL="137160" indent="0">
              <a:buNone/>
            </a:pPr>
            <a:endParaRPr lang="ru-RU" sz="44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1628800"/>
            <a:ext cx="3610744" cy="4896544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US" sz="4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lang="en-US" sz="4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4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en-US" sz="4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sz="4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en-US" sz="4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0">
              <a:buNone/>
            </a:pPr>
            <a:endParaRPr lang="ru-RU" sz="4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84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772816"/>
          </a:xfrm>
        </p:spPr>
        <p:txBody>
          <a:bodyPr>
            <a:noAutofit/>
          </a:bodyPr>
          <a:lstStyle/>
          <a:p>
            <a:r>
              <a:rPr lang="ru-RU" alt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Найдите  основные единицы  физических величин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en-US" sz="4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0">
              <a:buNone/>
            </a:pPr>
            <a:endParaRPr lang="ru-RU" sz="4800" dirty="0">
              <a:solidFill>
                <a:srgbClr val="FFFF00"/>
              </a:solidFill>
              <a:cs typeface="Aharoni" panose="02010803020104030203" pitchFamily="2" charset="-79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Ом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с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Кл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4800" dirty="0">
              <a:latin typeface="+mj-lt"/>
              <a:cs typeface="Aharoni" panose="02010803020104030203" pitchFamily="2" charset="-79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91680" y="1988840"/>
            <a:ext cx="2952328" cy="9361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691680" y="2924944"/>
            <a:ext cx="2952328" cy="79208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91680" y="3933056"/>
            <a:ext cx="3096344" cy="1584176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691680" y="4725144"/>
            <a:ext cx="309634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691680" y="2132856"/>
            <a:ext cx="3096344" cy="3384376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74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  <a:t>Переведите в </a:t>
            </a:r>
            <a:r>
              <a:rPr lang="ru-RU" altLang="ru-RU" sz="4400" dirty="0" smtClean="0">
                <a:solidFill>
                  <a:srgbClr val="FFFF00"/>
                </a:solidFill>
                <a:latin typeface="Monotype Corsiva" pitchFamily="64" charset="0"/>
              </a:rPr>
              <a:t>основные единицы (СИ):</a:t>
            </a:r>
            <a: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  <a:t/>
            </a:r>
            <a:b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22712" cy="470911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>
                <a:solidFill>
                  <a:srgbClr val="FFFF00"/>
                </a:solidFill>
              </a:rPr>
              <a:t>400 </a:t>
            </a:r>
            <a:r>
              <a:rPr lang="ru-RU" altLang="ru-RU" sz="3900" dirty="0" smtClean="0">
                <a:solidFill>
                  <a:srgbClr val="FFFF00"/>
                </a:solidFill>
              </a:rPr>
              <a:t>мВ =  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8 кДж	=  	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750 мОм =  </a:t>
            </a:r>
            <a:endParaRPr lang="ru-RU" altLang="ru-RU" sz="3900" dirty="0">
              <a:solidFill>
                <a:srgbClr val="FFFF00"/>
              </a:solidFill>
            </a:endParaRP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>
                <a:solidFill>
                  <a:srgbClr val="FFFF00"/>
                </a:solidFill>
              </a:rPr>
              <a:t>0,5 кА	= </a:t>
            </a:r>
            <a:endParaRPr lang="ru-RU" altLang="ru-RU" sz="3900" dirty="0" smtClean="0">
              <a:solidFill>
                <a:srgbClr val="FFFF00"/>
              </a:solidFill>
            </a:endParaRP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3000 </a:t>
            </a:r>
            <a:r>
              <a:rPr lang="ru-RU" altLang="ru-RU" sz="3900" dirty="0" err="1" smtClean="0">
                <a:solidFill>
                  <a:srgbClr val="FFFF00"/>
                </a:solidFill>
              </a:rPr>
              <a:t>мк</a:t>
            </a:r>
            <a:r>
              <a:rPr lang="ru-RU" altLang="ru-RU" sz="3900" dirty="0" smtClean="0">
                <a:solidFill>
                  <a:srgbClr val="FFFF00"/>
                </a:solidFill>
              </a:rPr>
              <a:t> Кл =  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2 ч =  </a:t>
            </a:r>
            <a:endParaRPr lang="ru-RU" altLang="ru-RU" sz="3900" dirty="0">
              <a:solidFill>
                <a:srgbClr val="FFFF00"/>
              </a:solidFill>
            </a:endParaRP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>
                <a:solidFill>
                  <a:srgbClr val="FFFF00"/>
                </a:solidFill>
              </a:rPr>
              <a:t>9,7 </a:t>
            </a:r>
            <a:r>
              <a:rPr lang="ru-RU" altLang="ru-RU" sz="3900" dirty="0" smtClean="0">
                <a:solidFill>
                  <a:srgbClr val="FFFF00"/>
                </a:solidFill>
              </a:rPr>
              <a:t>МВ = </a:t>
            </a:r>
            <a:endParaRPr lang="ru-RU" altLang="ru-RU" sz="3900" dirty="0">
              <a:solidFill>
                <a:srgbClr val="FFFF00"/>
              </a:solidFill>
            </a:endParaRPr>
          </a:p>
          <a:p>
            <a:pPr marL="13716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1600200"/>
            <a:ext cx="4186808" cy="434907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  </a:t>
            </a:r>
            <a:r>
              <a:rPr lang="ru-RU" altLang="ru-RU" sz="3900" dirty="0">
                <a:solidFill>
                  <a:srgbClr val="FFFF00"/>
                </a:solidFill>
              </a:rPr>
              <a:t>0,4 В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  </a:t>
            </a:r>
            <a:r>
              <a:rPr lang="ru-RU" altLang="ru-RU" sz="3900" dirty="0">
                <a:solidFill>
                  <a:srgbClr val="FFFF00"/>
                </a:solidFill>
              </a:rPr>
              <a:t>8000 </a:t>
            </a:r>
            <a:r>
              <a:rPr lang="ru-RU" altLang="ru-RU" sz="3900" dirty="0" smtClean="0">
                <a:solidFill>
                  <a:srgbClr val="FFFF00"/>
                </a:solidFill>
              </a:rPr>
              <a:t>Дж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  0,75 Ом</a:t>
            </a:r>
            <a:r>
              <a:rPr lang="ru-RU" altLang="ru-RU" sz="3900" dirty="0">
                <a:solidFill>
                  <a:srgbClr val="FFFF00"/>
                </a:solidFill>
              </a:rPr>
              <a:t>	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>
                <a:solidFill>
                  <a:srgbClr val="FFFF00"/>
                </a:solidFill>
              </a:rPr>
              <a:t> </a:t>
            </a:r>
            <a:r>
              <a:rPr lang="ru-RU" altLang="ru-RU" sz="3900" dirty="0" smtClean="0">
                <a:solidFill>
                  <a:srgbClr val="FFFF00"/>
                </a:solidFill>
              </a:rPr>
              <a:t> 500 А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>
                <a:solidFill>
                  <a:srgbClr val="FFFF00"/>
                </a:solidFill>
              </a:rPr>
              <a:t> </a:t>
            </a:r>
            <a:r>
              <a:rPr lang="ru-RU" altLang="ru-RU" sz="3900" dirty="0" smtClean="0">
                <a:solidFill>
                  <a:srgbClr val="FFFF00"/>
                </a:solidFill>
              </a:rPr>
              <a:t> 0,003 Кл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  7200с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  9700000 В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29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Разминка</a:t>
            </a:r>
            <a:b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</a:br>
            <a:r>
              <a:rPr lang="ru-RU" sz="6600" dirty="0">
                <a:solidFill>
                  <a:srgbClr val="FFFF00"/>
                </a:solidFill>
                <a:latin typeface="Monotype Corsiva" panose="03010101010201010101" pitchFamily="66" charset="0"/>
              </a:rPr>
              <a:t/>
            </a:r>
            <a:br>
              <a:rPr lang="ru-RU" sz="6600" dirty="0">
                <a:solidFill>
                  <a:srgbClr val="FFFF00"/>
                </a:solidFill>
                <a:latin typeface="Monotype Corsiva" panose="03010101010201010101" pitchFamily="66" charset="0"/>
              </a:rPr>
            </a:br>
            <a:r>
              <a:rPr lang="ru-RU" sz="6600" dirty="0">
                <a:solidFill>
                  <a:srgbClr val="FFFF00"/>
                </a:solidFill>
                <a:latin typeface="Monotype Corsiva" panose="03010101010201010101" pitchFamily="66" charset="0"/>
              </a:rPr>
              <a:t/>
            </a:r>
            <a:br>
              <a:rPr lang="ru-RU" sz="6600" dirty="0">
                <a:solidFill>
                  <a:srgbClr val="FFFF00"/>
                </a:solidFill>
                <a:latin typeface="Monotype Corsiva" panose="03010101010201010101" pitchFamily="66" charset="0"/>
              </a:rPr>
            </a:br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Выполните тест из пяти вопросов.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6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>
            <a:normAutofit/>
          </a:bodyPr>
          <a:lstStyle/>
          <a:p>
            <a:r>
              <a:rPr lang="ru-RU" sz="88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Люблю решать задачи !</a:t>
            </a:r>
            <a:r>
              <a:rPr lang="ru-RU" sz="8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/>
            </a:r>
            <a:br>
              <a:rPr lang="ru-RU" sz="8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42979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/>
          <a:lstStyle/>
          <a:p>
            <a:r>
              <a:rPr lang="ru-RU" sz="7200" b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Алгоритм решения задач</a:t>
            </a:r>
            <a:endParaRPr lang="ru-RU" sz="72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772816"/>
            <a:ext cx="8820472" cy="5085184"/>
          </a:xfrm>
        </p:spPr>
        <p:txBody>
          <a:bodyPr>
            <a:normAutofit/>
          </a:bodyPr>
          <a:lstStyle/>
          <a:p>
            <a:pPr marL="416052" indent="-342900">
              <a:buFont typeface="Wingdings" panose="05000000000000000000" pitchFamily="2" charset="2"/>
              <a:buChar char="§"/>
            </a:pP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Определить вид соединения.</a:t>
            </a:r>
          </a:p>
          <a:p>
            <a:pPr marL="416052" indent="-342900">
              <a:buFont typeface="Wingdings" panose="05000000000000000000" pitchFamily="2" charset="2"/>
              <a:buChar char="§"/>
            </a:pP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Записать постоянную величину. </a:t>
            </a:r>
          </a:p>
          <a:p>
            <a:pPr marL="416052" indent="-342900">
              <a:buFont typeface="Wingdings" panose="05000000000000000000" pitchFamily="2" charset="2"/>
              <a:buChar char="§"/>
            </a:pP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Применить Закон Ома для участка цепи.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55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09600"/>
            <a:ext cx="7787208" cy="1019200"/>
          </a:xfrm>
        </p:spPr>
        <p:txBody>
          <a:bodyPr/>
          <a:lstStyle/>
          <a:p>
            <a:pPr algn="ctr"/>
            <a:r>
              <a:rPr lang="ru-RU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1 </a:t>
            </a:r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/>
            </a:r>
            <a:b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8208912" cy="525658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Резисторы  с сопротивлением 2 кОм и 8 кОм соединены последовательно. На каком  из них  большее напряжение и  во сколько раз?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21362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8686800" cy="2088232"/>
          </a:xfrm>
        </p:spPr>
        <p:txBody>
          <a:bodyPr/>
          <a:lstStyle/>
          <a:p>
            <a:pPr algn="ctr"/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</a:t>
            </a:r>
            <a:r>
              <a:rPr lang="ru-RU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2 </a:t>
            </a:r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/>
            </a:r>
            <a:b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108520" y="1340768"/>
            <a:ext cx="9252520" cy="551723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Каковы показания вольтметров, если амперметр показывает 1,5А?                  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1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=4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Ом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    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2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=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2 Ом</a:t>
            </a:r>
            <a:endParaRPr lang="ru-RU" sz="5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1520" y="4437112"/>
            <a:ext cx="64807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03775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872704" y="397991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А</a:t>
            </a:r>
            <a:endParaRPr lang="ru-RU" sz="5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905" y="4355355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81" y="5914875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395" y="5934472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877494"/>
            <a:ext cx="1584176" cy="642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006" y="5914876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74515" y="3921224"/>
            <a:ext cx="18405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600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930" y="3886249"/>
            <a:ext cx="174307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>
            <a:stCxn id="7" idx="3"/>
          </p:cNvCxnSpPr>
          <p:nvPr/>
        </p:nvCxnSpPr>
        <p:spPr>
          <a:xfrm>
            <a:off x="4315098" y="4378424"/>
            <a:ext cx="13578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3074" idx="0"/>
          </p:cNvCxnSpPr>
          <p:nvPr/>
        </p:nvCxnSpPr>
        <p:spPr>
          <a:xfrm flipV="1">
            <a:off x="2282006" y="4403775"/>
            <a:ext cx="1" cy="154672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427984" y="4336331"/>
            <a:ext cx="0" cy="165625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5154612" y="4378424"/>
            <a:ext cx="0" cy="161017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696869" y="4378424"/>
            <a:ext cx="0" cy="157207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2800325" y="5531396"/>
            <a:ext cx="1050096" cy="11379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V</a:t>
            </a:r>
            <a:r>
              <a:rPr lang="en-US" sz="3200" dirty="0" smtClean="0"/>
              <a:t>1</a:t>
            </a:r>
            <a:endParaRPr lang="ru-RU" sz="3200" dirty="0"/>
          </a:p>
        </p:txBody>
      </p:sp>
      <p:sp>
        <p:nvSpPr>
          <p:cNvPr id="23" name="Овал 22"/>
          <p:cNvSpPr/>
          <p:nvPr/>
        </p:nvSpPr>
        <p:spPr>
          <a:xfrm>
            <a:off x="5780732" y="5531396"/>
            <a:ext cx="1095524" cy="11379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dirty="0" smtClean="0">
                <a:solidFill>
                  <a:prstClr val="white"/>
                </a:solidFill>
              </a:rPr>
              <a:t>V</a:t>
            </a:r>
            <a:r>
              <a:rPr lang="en-US" sz="3200" dirty="0" smtClean="0">
                <a:solidFill>
                  <a:prstClr val="white"/>
                </a:solidFill>
              </a:rPr>
              <a:t>2</a:t>
            </a:r>
            <a:endParaRPr lang="ru-RU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05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09600"/>
            <a:ext cx="8363272" cy="1019200"/>
          </a:xfrm>
        </p:spPr>
        <p:txBody>
          <a:bodyPr/>
          <a:lstStyle/>
          <a:p>
            <a:pPr algn="ctr"/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</a:t>
            </a:r>
            <a:r>
              <a:rPr lang="ru-RU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3 </a:t>
            </a:r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/>
            </a:r>
            <a:b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80728"/>
            <a:ext cx="9144000" cy="5877272"/>
          </a:xfrm>
        </p:spPr>
        <p:txBody>
          <a:bodyPr>
            <a:normAutofit lnSpcReduction="10000"/>
          </a:bodyPr>
          <a:lstStyle/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48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Сопротивление участка АВ  цепи равно 10 Ом. Вольтметр показывает напряжение 5В.Определите третье сопротивление и силу тока в участке АВ цепи, если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1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</a:t>
            </a:r>
            <a:r>
              <a:rPr lang="en-US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=4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Ом</a:t>
            </a:r>
            <a:r>
              <a:rPr lang="en-US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2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</a:t>
            </a:r>
            <a:r>
              <a:rPr lang="en-US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=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2 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Ом.</a:t>
            </a:r>
            <a:endParaRPr lang="ru-RU" sz="5400" dirty="0">
              <a:solidFill>
                <a:prstClr val="white"/>
              </a:solidFill>
            </a:endParaRPr>
          </a:p>
          <a:p>
            <a:r>
              <a:rPr lang="ru-RU" sz="59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           </a:t>
            </a:r>
            <a:r>
              <a:rPr lang="ru-RU" sz="59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А                                  В</a:t>
            </a:r>
          </a:p>
          <a:p>
            <a:r>
              <a:rPr lang="ru-RU" sz="5900" b="1" dirty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ru-RU" sz="59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         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                                                   </a:t>
            </a:r>
            <a:r>
              <a:rPr lang="ru-RU" sz="59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/>
            </a:r>
            <a:br>
              <a:rPr lang="ru-RU" sz="59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</a:b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314453"/>
            <a:ext cx="12241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1121668" y="4869160"/>
            <a:ext cx="914400" cy="932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А</a:t>
            </a:r>
            <a:endParaRPr lang="ru-RU" sz="48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036068" y="5320407"/>
            <a:ext cx="1023764" cy="1180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843808" y="4869160"/>
            <a:ext cx="13681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1</a:t>
            </a:r>
            <a:endParaRPr lang="ru-RU" sz="3600" dirty="0"/>
          </a:p>
        </p:txBody>
      </p:sp>
      <p:cxnSp>
        <p:nvCxnSpPr>
          <p:cNvPr id="11" name="Прямая соединительная линия 10"/>
          <p:cNvCxnSpPr>
            <a:stCxn id="9" idx="3"/>
          </p:cNvCxnSpPr>
          <p:nvPr/>
        </p:nvCxnSpPr>
        <p:spPr>
          <a:xfrm flipV="1">
            <a:off x="4211960" y="5314454"/>
            <a:ext cx="720080" cy="1190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329263" y="5332214"/>
            <a:ext cx="48155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201471" y="5332214"/>
            <a:ext cx="84159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5170165" y="588883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/>
              <a:t>V</a:t>
            </a:r>
            <a:endParaRPr lang="ru-RU" sz="4800" dirty="0"/>
          </a:p>
        </p:txBody>
      </p:sp>
      <p:cxnSp>
        <p:nvCxnSpPr>
          <p:cNvPr id="24" name="Прямая соединительная линия 23"/>
          <p:cNvCxnSpPr>
            <a:stCxn id="16" idx="6"/>
          </p:cNvCxnSpPr>
          <p:nvPr/>
        </p:nvCxnSpPr>
        <p:spPr>
          <a:xfrm>
            <a:off x="6084565" y="6346030"/>
            <a:ext cx="259189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6" idx="2"/>
          </p:cNvCxnSpPr>
          <p:nvPr/>
        </p:nvCxnSpPr>
        <p:spPr>
          <a:xfrm flipH="1">
            <a:off x="2547950" y="6346030"/>
            <a:ext cx="262221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2547950" y="5320407"/>
            <a:ext cx="0" cy="102562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8676456" y="5335240"/>
            <a:ext cx="0" cy="10107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10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847231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713" y="4823420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63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1412776"/>
          </a:xfrm>
        </p:spPr>
        <p:txBody>
          <a:bodyPr/>
          <a:lstStyle/>
          <a:p>
            <a:pPr algn="ctr"/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</a:t>
            </a:r>
            <a:r>
              <a:rPr lang="en-US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4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940" y="1412776"/>
            <a:ext cx="9111059" cy="511256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Определите общее сопротивление электрической цепи, если                     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R</a:t>
            </a:r>
            <a:r>
              <a:rPr lang="en-US" sz="40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1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=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R</a:t>
            </a:r>
            <a:r>
              <a:rPr lang="en-US" sz="40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2</a:t>
            </a:r>
            <a:r>
              <a:rPr lang="ru-RU" sz="40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=100 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Ом.</a:t>
            </a:r>
            <a:endParaRPr lang="ru-RU" sz="5400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4005064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75" y="5517232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2195735" y="4519215"/>
            <a:ext cx="1841847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5126" idx="3"/>
          </p:cNvCxnSpPr>
          <p:nvPr/>
        </p:nvCxnSpPr>
        <p:spPr>
          <a:xfrm flipV="1">
            <a:off x="5343525" y="4513857"/>
            <a:ext cx="1880071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5127" idx="1"/>
          </p:cNvCxnSpPr>
          <p:nvPr/>
        </p:nvCxnSpPr>
        <p:spPr>
          <a:xfrm>
            <a:off x="2195735" y="6019550"/>
            <a:ext cx="1769840" cy="64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356225" y="5994151"/>
            <a:ext cx="188007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95735" y="4513857"/>
            <a:ext cx="0" cy="151216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223596" y="4513857"/>
            <a:ext cx="0" cy="150569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9552" y="5269941"/>
            <a:ext cx="165618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236296" y="5269941"/>
            <a:ext cx="172819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77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91264" cy="792088"/>
          </a:xfrm>
        </p:spPr>
        <p:txBody>
          <a:bodyPr/>
          <a:lstStyle/>
          <a:p>
            <a:pPr algn="ctr"/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</a:t>
            </a:r>
            <a:r>
              <a:rPr lang="ru-RU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5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340768"/>
            <a:ext cx="9036496" cy="5400600"/>
          </a:xfrm>
        </p:spPr>
        <p:txBody>
          <a:bodyPr>
            <a:normAutofit/>
          </a:bodyPr>
          <a:lstStyle/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Какие  показания амперметров? Если стрелка вольтметра 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6В 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показывает.     </a:t>
            </a:r>
            <a:r>
              <a:rPr lang="en-US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R</a:t>
            </a:r>
            <a:r>
              <a:rPr lang="en-US" sz="36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1</a:t>
            </a:r>
            <a:r>
              <a:rPr lang="ru-RU" sz="36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</a:t>
            </a:r>
            <a:r>
              <a:rPr lang="en-US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=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4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Ом,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2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=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3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Ом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.</a:t>
            </a:r>
            <a:endParaRPr lang="ru-RU" sz="5400" dirty="0">
              <a:solidFill>
                <a:prstClr val="white"/>
              </a:solidFill>
            </a:endParaRPr>
          </a:p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5900" b="1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/>
            </a:r>
            <a:br>
              <a:rPr lang="ru-RU" sz="5900" b="1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</a:br>
            <a:endParaRPr lang="ru-RU" dirty="0">
              <a:solidFill>
                <a:prstClr val="white"/>
              </a:solidFill>
            </a:endParaRPr>
          </a:p>
          <a:p>
            <a:endParaRPr lang="ru-RU" sz="5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5854725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3789040"/>
            <a:ext cx="1395413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408" y="4778523"/>
            <a:ext cx="117633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H="1">
            <a:off x="179512" y="5421460"/>
            <a:ext cx="352839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5421460"/>
            <a:ext cx="424847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6147" idx="1"/>
          </p:cNvCxnSpPr>
          <p:nvPr/>
        </p:nvCxnSpPr>
        <p:spPr>
          <a:xfrm>
            <a:off x="2123728" y="4297833"/>
            <a:ext cx="1296143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6146" idx="1"/>
          </p:cNvCxnSpPr>
          <p:nvPr/>
        </p:nvCxnSpPr>
        <p:spPr>
          <a:xfrm>
            <a:off x="2123728" y="6363517"/>
            <a:ext cx="1375122" cy="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815284" y="4297833"/>
            <a:ext cx="1412900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020272" y="4297833"/>
            <a:ext cx="9361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020272" y="6363517"/>
            <a:ext cx="9361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6146" idx="3"/>
          </p:cNvCxnSpPr>
          <p:nvPr/>
        </p:nvCxnSpPr>
        <p:spPr>
          <a:xfrm flipV="1">
            <a:off x="4889500" y="6363517"/>
            <a:ext cx="1338684" cy="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123728" y="4297833"/>
            <a:ext cx="0" cy="206568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956376" y="4297833"/>
            <a:ext cx="0" cy="206568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6228184" y="3793604"/>
            <a:ext cx="1080120" cy="10489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А1</a:t>
            </a:r>
            <a:endParaRPr lang="ru-RU" sz="3200" dirty="0"/>
          </a:p>
        </p:txBody>
      </p:sp>
      <p:sp>
        <p:nvSpPr>
          <p:cNvPr id="27" name="Овал 26"/>
          <p:cNvSpPr/>
          <p:nvPr/>
        </p:nvSpPr>
        <p:spPr>
          <a:xfrm>
            <a:off x="6228184" y="5822131"/>
            <a:ext cx="1080120" cy="10358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3704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Достоинства и недостатки последовательного соединения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932040" cy="5257800"/>
          </a:xfrm>
        </p:spPr>
        <p:txBody>
          <a:bodyPr>
            <a:normAutofit lnSpcReduction="10000"/>
          </a:bodyPr>
          <a:lstStyle/>
          <a:p>
            <a:pPr marL="137160" lvl="0" indent="0">
              <a:buClr>
                <a:prstClr val="white">
                  <a:shade val="95000"/>
                </a:prstClr>
              </a:buClr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Имея элементы, рассчитанные на малое напряжение, можно соединить последовательно и подключить к источнику с большим напряжением (так устроены ёлочные гирлянды).</a:t>
            </a:r>
            <a:endParaRPr lang="ru-RU" sz="36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92080" y="1600200"/>
            <a:ext cx="3672408" cy="5141168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Достаточно одному прибору (или элементу) выйти из строя, как цепь размыкается, и все остальные приборы не работают.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78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04864"/>
          </a:xfrm>
        </p:spPr>
        <p:txBody>
          <a:bodyPr>
            <a:noAutofit/>
          </a:bodyPr>
          <a:lstStyle/>
          <a:p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Достоинства и недостатки параллельного соединения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2132856"/>
            <a:ext cx="5148064" cy="4725144"/>
          </a:xfrm>
        </p:spPr>
        <p:txBody>
          <a:bodyPr>
            <a:normAutofit/>
          </a:bodyPr>
          <a:lstStyle/>
          <a:p>
            <a:pPr marL="137160" lvl="0" indent="0">
              <a:buClr>
                <a:prstClr val="white">
                  <a:shade val="95000"/>
                </a:prstClr>
              </a:buClr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Если одна из ветвей электрической цепи выходит из строя, то остальные продолжают работать. При этом каждую ветвь можно подключать и отключать отдельно.</a:t>
            </a:r>
            <a:endParaRPr lang="ru-RU" sz="36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20072" y="2060848"/>
            <a:ext cx="3744416" cy="468052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Можно включать приборы, рассчитанные только на определённое напряжение.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20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09600"/>
            <a:ext cx="8640960" cy="803176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FFFF00"/>
                </a:solidFill>
                <a:latin typeface="Monotype Corsiva" pitchFamily="64" charset="0"/>
              </a:rPr>
              <a:t>Объясните  занимательный опыт    с </a:t>
            </a:r>
            <a:r>
              <a:rPr lang="ru-RU" dirty="0" smtClean="0">
                <a:solidFill>
                  <a:srgbClr val="FFFF00"/>
                </a:solidFill>
                <a:latin typeface="Monotype Corsiva" pitchFamily="64" charset="0"/>
              </a:rPr>
              <a:t>фруктами и овощами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 descr="C:\Users\Ирина\Desktop\занимательный опыт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806489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80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209932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1.Найдите формулу закона Ома для участка цепи.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2852936"/>
            <a:ext cx="6851104" cy="345638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А)   </a:t>
            </a:r>
            <a:r>
              <a:rPr lang="en-US" sz="4800" dirty="0" smtClean="0">
                <a:solidFill>
                  <a:srgbClr val="FFC000"/>
                </a:solidFill>
              </a:rPr>
              <a:t>I=q</a:t>
            </a:r>
            <a:r>
              <a:rPr lang="ru-RU" sz="4800" dirty="0" smtClean="0">
                <a:solidFill>
                  <a:srgbClr val="FFC000"/>
                </a:solidFill>
              </a:rPr>
              <a:t>/</a:t>
            </a:r>
            <a:r>
              <a:rPr lang="en-US" sz="4800" dirty="0" smtClean="0">
                <a:solidFill>
                  <a:srgbClr val="FFC000"/>
                </a:solidFill>
              </a:rPr>
              <a:t>t</a:t>
            </a:r>
            <a:endParaRPr lang="ru-RU" sz="4800" dirty="0" smtClean="0">
              <a:solidFill>
                <a:srgbClr val="FFC000"/>
              </a:solidFill>
            </a:endParaRPr>
          </a:p>
          <a:p>
            <a:r>
              <a:rPr lang="ru-RU" sz="4800" dirty="0" smtClean="0">
                <a:solidFill>
                  <a:srgbClr val="FFC000"/>
                </a:solidFill>
              </a:rPr>
              <a:t>Б) </a:t>
            </a:r>
            <a:r>
              <a:rPr lang="en-US" sz="4800" dirty="0" smtClean="0">
                <a:solidFill>
                  <a:srgbClr val="FFC000"/>
                </a:solidFill>
              </a:rPr>
              <a:t>  I=U </a:t>
            </a:r>
            <a:r>
              <a:rPr lang="ru-RU" sz="4800" dirty="0" smtClean="0">
                <a:solidFill>
                  <a:srgbClr val="FFC000"/>
                </a:solidFill>
              </a:rPr>
              <a:t>/ </a:t>
            </a:r>
            <a:r>
              <a:rPr lang="en-US" sz="4800" dirty="0" smtClean="0">
                <a:solidFill>
                  <a:srgbClr val="FFC000"/>
                </a:solidFill>
              </a:rPr>
              <a:t>R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В)    </a:t>
            </a:r>
            <a:r>
              <a:rPr lang="en-US" sz="4800" dirty="0" smtClean="0">
                <a:solidFill>
                  <a:srgbClr val="FFC000"/>
                </a:solidFill>
              </a:rPr>
              <a:t>I=I</a:t>
            </a:r>
            <a:r>
              <a:rPr lang="en-US" sz="3200" dirty="0" smtClean="0">
                <a:solidFill>
                  <a:srgbClr val="FFC000"/>
                </a:solidFill>
              </a:rPr>
              <a:t>1</a:t>
            </a:r>
            <a:r>
              <a:rPr lang="en-US" sz="4800" dirty="0" smtClean="0">
                <a:solidFill>
                  <a:srgbClr val="FFC000"/>
                </a:solidFill>
              </a:rPr>
              <a:t> </a:t>
            </a:r>
            <a:r>
              <a:rPr lang="en-US" sz="4800" dirty="0">
                <a:solidFill>
                  <a:srgbClr val="FFC000"/>
                </a:solidFill>
              </a:rPr>
              <a:t>+ I</a:t>
            </a:r>
            <a:r>
              <a:rPr lang="en-US" sz="3200" dirty="0">
                <a:solidFill>
                  <a:srgbClr val="FFC000"/>
                </a:solidFill>
              </a:rPr>
              <a:t>2</a:t>
            </a:r>
            <a:endParaRPr lang="ru-RU" sz="3200" dirty="0">
              <a:solidFill>
                <a:srgbClr val="FFC000"/>
              </a:solidFill>
            </a:endParaRPr>
          </a:p>
          <a:p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23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772" y="1052736"/>
            <a:ext cx="8568952" cy="634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152" algn="ctr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r>
              <a:rPr lang="ru-RU" sz="8000" b="1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Помните  о здоровье! Соблюдайте технику </a:t>
            </a:r>
            <a:r>
              <a:rPr lang="ru-RU" sz="80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безопасности  во  время эксперимента!</a:t>
            </a:r>
          </a:p>
          <a:p>
            <a:pPr marL="73152" algn="ctr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endParaRPr lang="ru-RU" sz="7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50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7029400"/>
          </a:xfrm>
        </p:spPr>
        <p:txBody>
          <a:bodyPr>
            <a:normAutofit fontScale="90000"/>
          </a:bodyPr>
          <a:lstStyle/>
          <a:p>
            <a:pPr marL="73152" lvl="0" algn="l">
              <a:spcBef>
                <a:spcPct val="20000"/>
              </a:spcBef>
            </a:pPr>
            <a: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  <a:t>Определите название работы.</a:t>
            </a:r>
            <a:b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</a:br>
            <a: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  <a:t>Сформулируйте цель.</a:t>
            </a:r>
            <a:b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</a:br>
            <a: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  <a:t>Составьте план действий.</a:t>
            </a:r>
            <a:r>
              <a:rPr lang="ru-RU" sz="66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 </a:t>
            </a:r>
            <a: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Изобразите </a:t>
            </a:r>
            <a:r>
              <a:rPr lang="ru-RU" sz="66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схему цепи. </a:t>
            </a:r>
            <a: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  <a:t/>
            </a:r>
            <a:b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</a:br>
            <a: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  <a:t>Соберите электрическую цепь. </a:t>
            </a:r>
            <a:b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</a:br>
            <a: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  <a:t>Выполните измерения.</a:t>
            </a:r>
            <a:b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</a:br>
            <a:r>
              <a:rPr lang="ru-RU" sz="6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  <a:t>Сделайте вывод.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49830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445224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              </a:t>
            </a:r>
            <a:r>
              <a:rPr lang="ru-RU" sz="67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Рефлексия</a:t>
            </a:r>
            <a: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  <a:t> </a:t>
            </a:r>
            <a:b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  <a:t> </a:t>
            </a:r>
            <a:b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  <a:t>Я понял</a:t>
            </a:r>
            <a:r>
              <a:rPr lang="ru-RU" sz="6000" dirty="0" smtClean="0">
                <a:solidFill>
                  <a:srgbClr val="FFFF00"/>
                </a:solidFill>
                <a:effectLst/>
                <a:ea typeface="+mn-ea"/>
              </a:rPr>
              <a:t>…………</a:t>
            </a:r>
            <a: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</a:b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Мне показалось сложным </a:t>
            </a:r>
            <a:r>
              <a:rPr lang="ru-RU" sz="6000" dirty="0" smtClean="0">
                <a:solidFill>
                  <a:srgbClr val="FFFF00"/>
                </a:solidFill>
                <a:effectLst/>
                <a:ea typeface="+mn-ea"/>
              </a:rPr>
              <a:t>…</a:t>
            </a:r>
            <a: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</a:b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Хотелось бы изучить </a:t>
            </a:r>
            <a:r>
              <a:rPr lang="ru-RU" sz="6000" dirty="0" smtClean="0">
                <a:solidFill>
                  <a:srgbClr val="FFFF00"/>
                </a:solidFill>
                <a:effectLst/>
                <a:ea typeface="+mn-ea"/>
              </a:rPr>
              <a:t>………</a:t>
            </a:r>
            <a: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</a:b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Я буду применять в своей практике</a:t>
            </a:r>
            <a:r>
              <a:rPr lang="ru-RU" sz="6000" dirty="0" smtClean="0">
                <a:solidFill>
                  <a:srgbClr val="FFFF00"/>
                </a:solidFill>
                <a:effectLst/>
                <a:ea typeface="+mn-ea"/>
              </a:rPr>
              <a:t>…………….</a:t>
            </a:r>
            <a: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</a:br>
            <a:r>
              <a:rPr lang="ru-RU" sz="60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  <a:t> </a:t>
            </a:r>
            <a:br>
              <a:rPr lang="ru-RU" sz="60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9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anose="03010101010201010101" pitchFamily="66" charset="0"/>
                <a:ea typeface="+mn-ea"/>
                <a:cs typeface="+mn-cs"/>
              </a:rPr>
              <a:t>Памятка</a:t>
            </a:r>
            <a:endParaRPr lang="ru-RU" sz="6000" dirty="0"/>
          </a:p>
        </p:txBody>
      </p:sp>
      <p:pic>
        <p:nvPicPr>
          <p:cNvPr id="7170" name="Picture 2" descr="C:\Users\Ирина\Desktop\Соединения проводников\соединение проводников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424936" cy="51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20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92696"/>
            <a:ext cx="7086600" cy="1828800"/>
          </a:xfrm>
        </p:spPr>
        <p:txBody>
          <a:bodyPr/>
          <a:lstStyle/>
          <a:p>
            <a:r>
              <a:rPr lang="ru-RU" altLang="ru-RU" dirty="0" smtClean="0">
                <a:solidFill>
                  <a:srgbClr val="FFFF00"/>
                </a:solidFill>
                <a:latin typeface="Monotype Corsiva" pitchFamily="64" charset="0"/>
              </a:rPr>
              <a:t>Домашнее задание :</a:t>
            </a:r>
            <a:r>
              <a:rPr lang="ru-RU" altLang="ru-RU" dirty="0">
                <a:solidFill>
                  <a:srgbClr val="FFFF00"/>
                </a:solidFill>
                <a:latin typeface="Monotype Corsiva" pitchFamily="64" charset="0"/>
              </a:rPr>
              <a:t/>
            </a:r>
            <a:br>
              <a:rPr lang="ru-RU" altLang="ru-RU" dirty="0">
                <a:solidFill>
                  <a:srgbClr val="FFFF00"/>
                </a:solidFill>
                <a:latin typeface="Monotype Corsiva" pitchFamily="64" charset="0"/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3009446"/>
          </a:xfrm>
        </p:spPr>
        <p:txBody>
          <a:bodyPr>
            <a:normAutofit fontScale="92500" lnSpcReduction="20000"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Повторить формулы </a:t>
            </a:r>
          </a:p>
          <a:p>
            <a:r>
              <a:rPr lang="ru-RU" sz="4800" smtClean="0">
                <a:solidFill>
                  <a:srgbClr val="FFFF00"/>
                </a:solidFill>
              </a:rPr>
              <a:t>§ 48,49.</a:t>
            </a:r>
            <a:endParaRPr lang="ru-RU" sz="4800" dirty="0" smtClean="0">
              <a:solidFill>
                <a:srgbClr val="FFFF00"/>
              </a:solidFill>
            </a:endParaRPr>
          </a:p>
          <a:p>
            <a:r>
              <a:rPr lang="ru-RU" sz="48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Решить задачи</a:t>
            </a:r>
          </a:p>
          <a:p>
            <a:r>
              <a:rPr lang="ru-RU" sz="4800" dirty="0" smtClean="0">
                <a:solidFill>
                  <a:srgbClr val="FFFF00"/>
                </a:solidFill>
              </a:rPr>
              <a:t>№ 1284, 1314.</a:t>
            </a:r>
            <a:r>
              <a:rPr lang="ru-RU" sz="6000" dirty="0" smtClean="0">
                <a:solidFill>
                  <a:srgbClr val="FFFF00"/>
                </a:solidFill>
              </a:rPr>
              <a:t> 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rmAutofit/>
          </a:bodyPr>
          <a:lstStyle/>
          <a:p>
            <a:r>
              <a:rPr lang="ru-RU" altLang="ru-RU" sz="6600" dirty="0">
                <a:solidFill>
                  <a:srgbClr val="FFFF00"/>
                </a:solidFill>
                <a:latin typeface="Monotype Corsiva" pitchFamily="64" charset="0"/>
              </a:rPr>
              <a:t>Спасибо за урок!</a:t>
            </a:r>
            <a:br>
              <a:rPr lang="ru-RU" altLang="ru-RU" sz="6600" dirty="0">
                <a:solidFill>
                  <a:srgbClr val="FFFF00"/>
                </a:solidFill>
                <a:latin typeface="Monotype Corsiva" pitchFamily="64" charset="0"/>
              </a:rPr>
            </a:br>
            <a:r>
              <a:rPr lang="ru-RU" altLang="ru-RU" sz="6600" dirty="0">
                <a:solidFill>
                  <a:srgbClr val="FFFF00"/>
                </a:solidFill>
                <a:latin typeface="Monotype Corsiva" pitchFamily="64" charset="0"/>
              </a:rPr>
              <a:t>Успехов!</a:t>
            </a:r>
            <a:br>
              <a:rPr lang="ru-RU" altLang="ru-RU" sz="6600" dirty="0">
                <a:solidFill>
                  <a:srgbClr val="FFFF00"/>
                </a:solidFill>
                <a:latin typeface="Monotype Corsiva" pitchFamily="64" charset="0"/>
              </a:rPr>
            </a:br>
            <a:endParaRPr lang="ru-RU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59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09600"/>
            <a:ext cx="8964488" cy="209932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2. В каких единицах измеряется сила тока?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2852936"/>
            <a:ext cx="6851104" cy="345638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А)   А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Б)    В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В)    Ом</a:t>
            </a:r>
          </a:p>
          <a:p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88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>
                <a:solidFill>
                  <a:srgbClr val="FFFF00"/>
                </a:solidFill>
                <a:latin typeface="Monotype Corsiva" panose="03010101010201010101" pitchFamily="66" charset="0"/>
              </a:rPr>
              <a:t>3.Как   включается  в  цепь вольтметр?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507786"/>
            <a:ext cx="8507288" cy="3873542"/>
          </a:xfrm>
        </p:spPr>
        <p:txBody>
          <a:bodyPr>
            <a:normAutofit/>
          </a:bodyPr>
          <a:lstStyle/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4800" dirty="0">
                <a:solidFill>
                  <a:srgbClr val="FFC000"/>
                </a:solidFill>
              </a:rPr>
              <a:t>А)   </a:t>
            </a:r>
            <a:r>
              <a:rPr lang="ru-RU" sz="4800" dirty="0" smtClean="0">
                <a:solidFill>
                  <a:srgbClr val="FFC000"/>
                </a:solidFill>
              </a:rPr>
              <a:t>Последовательно</a:t>
            </a:r>
            <a:endParaRPr lang="ru-RU" sz="4800" dirty="0">
              <a:solidFill>
                <a:srgbClr val="FFC000"/>
              </a:solidFill>
            </a:endParaRPr>
          </a:p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4800" dirty="0" smtClean="0">
                <a:solidFill>
                  <a:srgbClr val="FFC000"/>
                </a:solidFill>
              </a:rPr>
              <a:t>Б)    Параллельно</a:t>
            </a:r>
          </a:p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4800" dirty="0" smtClean="0">
                <a:solidFill>
                  <a:srgbClr val="FFC000"/>
                </a:solidFill>
              </a:rPr>
              <a:t>В</a:t>
            </a:r>
            <a:r>
              <a:rPr lang="ru-RU" sz="4800" dirty="0">
                <a:solidFill>
                  <a:srgbClr val="FFC000"/>
                </a:solidFill>
              </a:rPr>
              <a:t>)    </a:t>
            </a:r>
            <a:r>
              <a:rPr lang="ru-RU" sz="4800" dirty="0" smtClean="0">
                <a:solidFill>
                  <a:srgbClr val="FFC000"/>
                </a:solidFill>
              </a:rPr>
              <a:t>И последовательно, и параллельно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9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09600"/>
            <a:ext cx="8964488" cy="209932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4.Как   обозначается амперметр</a:t>
            </a:r>
            <a:r>
              <a:rPr lang="en-US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на схемах?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852936"/>
            <a:ext cx="8507288" cy="36004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А) 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Б)    </a:t>
            </a:r>
          </a:p>
          <a:p>
            <a:endParaRPr lang="ru-RU" sz="4800" dirty="0" smtClean="0">
              <a:solidFill>
                <a:srgbClr val="FFC000"/>
              </a:solidFill>
            </a:endParaRPr>
          </a:p>
          <a:p>
            <a:r>
              <a:rPr lang="ru-RU" sz="4800" dirty="0" smtClean="0">
                <a:solidFill>
                  <a:srgbClr val="FFC000"/>
                </a:solidFill>
              </a:rPr>
              <a:t>В)    </a:t>
            </a:r>
            <a:endParaRPr lang="ru-RU" sz="4800" dirty="0">
              <a:solidFill>
                <a:srgbClr val="FFC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99692" y="553908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 w="12700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69676D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6000" b="1" dirty="0">
              <a:ln w="12700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69676D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02272" y="2883148"/>
            <a:ext cx="95607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n w="12700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69676D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6000" b="1" dirty="0">
              <a:ln w="12700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69676D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4303216"/>
            <a:ext cx="20162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n w="12700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69676D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</a:t>
            </a:r>
            <a:endParaRPr lang="ru-RU" sz="6000" b="1" dirty="0">
              <a:ln w="12700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69676D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>
            <a:endCxn id="6" idx="2"/>
          </p:cNvCxnSpPr>
          <p:nvPr/>
        </p:nvCxnSpPr>
        <p:spPr>
          <a:xfrm>
            <a:off x="1495872" y="3340348"/>
            <a:ext cx="6064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6" idx="6"/>
          </p:cNvCxnSpPr>
          <p:nvPr/>
        </p:nvCxnSpPr>
        <p:spPr>
          <a:xfrm>
            <a:off x="3058344" y="3340348"/>
            <a:ext cx="110182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02272" y="4755356"/>
            <a:ext cx="117358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7" idx="3"/>
          </p:cNvCxnSpPr>
          <p:nvPr/>
        </p:nvCxnSpPr>
        <p:spPr>
          <a:xfrm>
            <a:off x="5292080" y="4760416"/>
            <a:ext cx="15121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115616" y="6027092"/>
            <a:ext cx="68407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5" idx="6"/>
          </p:cNvCxnSpPr>
          <p:nvPr/>
        </p:nvCxnSpPr>
        <p:spPr>
          <a:xfrm>
            <a:off x="2714092" y="5996284"/>
            <a:ext cx="1425860" cy="3080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4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09600"/>
            <a:ext cx="8964488" cy="209932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5.Какова единица                   сопротивления?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2852936"/>
            <a:ext cx="6851104" cy="216024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А)   А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Б)    Ом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В)    В</a:t>
            </a:r>
          </a:p>
          <a:p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44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09600"/>
            <a:ext cx="7931224" cy="1379240"/>
          </a:xfrm>
        </p:spPr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           Ответы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1988840"/>
            <a:ext cx="6851104" cy="4680520"/>
          </a:xfrm>
        </p:spPr>
        <p:txBody>
          <a:bodyPr>
            <a:noAutofit/>
          </a:bodyPr>
          <a:lstStyle/>
          <a:p>
            <a:pPr marL="530352" indent="-457200">
              <a:buFont typeface="+mj-lt"/>
              <a:buAutoNum type="arabicPeriod"/>
            </a:pPr>
            <a:r>
              <a:rPr lang="ru-RU" sz="4800" dirty="0" smtClean="0">
                <a:solidFill>
                  <a:srgbClr val="FFC000"/>
                </a:solidFill>
              </a:rPr>
              <a:t>Б</a:t>
            </a:r>
          </a:p>
          <a:p>
            <a:pPr marL="530352" indent="-457200">
              <a:buFont typeface="+mj-lt"/>
              <a:buAutoNum type="arabicPeriod"/>
            </a:pPr>
            <a:r>
              <a:rPr lang="ru-RU" sz="4800" dirty="0" smtClean="0">
                <a:solidFill>
                  <a:srgbClr val="FFC000"/>
                </a:solidFill>
              </a:rPr>
              <a:t>А</a:t>
            </a:r>
          </a:p>
          <a:p>
            <a:pPr marL="530352" indent="-457200">
              <a:buFont typeface="+mj-lt"/>
              <a:buAutoNum type="arabicPeriod"/>
            </a:pPr>
            <a:r>
              <a:rPr lang="ru-RU" sz="4800" dirty="0" smtClean="0">
                <a:solidFill>
                  <a:srgbClr val="FFC000"/>
                </a:solidFill>
              </a:rPr>
              <a:t>Б</a:t>
            </a:r>
          </a:p>
          <a:p>
            <a:pPr marL="530352" indent="-457200">
              <a:buFont typeface="+mj-lt"/>
              <a:buAutoNum type="arabicPeriod"/>
            </a:pPr>
            <a:r>
              <a:rPr lang="ru-RU" sz="4800" dirty="0" smtClean="0">
                <a:solidFill>
                  <a:srgbClr val="FFC000"/>
                </a:solidFill>
              </a:rPr>
              <a:t>В</a:t>
            </a:r>
          </a:p>
          <a:p>
            <a:pPr marL="530352" indent="-457200">
              <a:buFont typeface="+mj-lt"/>
              <a:buAutoNum type="arabicPeriod"/>
            </a:pPr>
            <a:r>
              <a:rPr lang="ru-RU" sz="4800" dirty="0">
                <a:solidFill>
                  <a:srgbClr val="FFC000"/>
                </a:solidFill>
              </a:rPr>
              <a:t>Б</a:t>
            </a:r>
          </a:p>
        </p:txBody>
      </p:sp>
    </p:spTree>
    <p:extLst>
      <p:ext uri="{BB962C8B-B14F-4D97-AF65-F5344CB8AC3E}">
        <p14:creationId xmlns:p14="http://schemas.microsoft.com/office/powerpoint/2010/main" val="314699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1097</TotalTime>
  <Words>701</Words>
  <Application>Microsoft Office PowerPoint</Application>
  <PresentationFormat>Экран (4:3)</PresentationFormat>
  <Paragraphs>153</Paragraphs>
  <Slides>45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Апекс</vt:lpstr>
      <vt:lpstr>Точечный рисунок</vt:lpstr>
      <vt:lpstr>Последовательное и параллельное соединения проводников</vt:lpstr>
      <vt:lpstr>  Знать физику – значит уметь решать задачи.</vt:lpstr>
      <vt:lpstr>Разминка   Выполните тест из пяти вопросов.</vt:lpstr>
      <vt:lpstr>1.Найдите формулу закона Ома для участка цепи.</vt:lpstr>
      <vt:lpstr>2. В каких единицах измеряется сила тока?</vt:lpstr>
      <vt:lpstr>3.Как   включается  в  цепь вольтметр?</vt:lpstr>
      <vt:lpstr>4.Как   обозначается амперметр  на схемах?</vt:lpstr>
      <vt:lpstr>5.Какова единица                   сопротивления?</vt:lpstr>
      <vt:lpstr>            Ответы</vt:lpstr>
      <vt:lpstr>Проверьте себя на знания  приборов и их условных  обозначений.</vt:lpstr>
      <vt:lpstr>Назовите электрические приборы </vt:lpstr>
      <vt:lpstr>Найдите условное обозначение </vt:lpstr>
      <vt:lpstr>Уберите лишнее</vt:lpstr>
      <vt:lpstr>Изобразите схему последовательного соединения элементов :</vt:lpstr>
      <vt:lpstr>Соедините лампочки параллельно: </vt:lpstr>
      <vt:lpstr>Соедините звонки так, чтобы их можно было включать отдельно друг от друга: </vt:lpstr>
      <vt:lpstr>Аукцион</vt:lpstr>
      <vt:lpstr>Лот № 1</vt:lpstr>
      <vt:lpstr>Лот № 2</vt:lpstr>
      <vt:lpstr>Лот № 3</vt:lpstr>
      <vt:lpstr>Лот № 4</vt:lpstr>
      <vt:lpstr>Определите цену деления и погрешность измерений амперметра</vt:lpstr>
      <vt:lpstr>Определите цену деления  и погрешность измерений  вольтметра</vt:lpstr>
      <vt:lpstr>Раскалённая стрела дуб свалила у села. </vt:lpstr>
      <vt:lpstr>Презентация PowerPoint</vt:lpstr>
      <vt:lpstr>Закон Ома</vt:lpstr>
      <vt:lpstr>Заполните пропуски в формулах</vt:lpstr>
      <vt:lpstr>Найдите  основные единицы  физических величин</vt:lpstr>
      <vt:lpstr>Переведите в основные единицы (СИ): </vt:lpstr>
      <vt:lpstr>Люблю решать задачи ! </vt:lpstr>
      <vt:lpstr>Алгоритм решения задач</vt:lpstr>
      <vt:lpstr>Задача № 1  </vt:lpstr>
      <vt:lpstr>Задача № 2  </vt:lpstr>
      <vt:lpstr>Задача № 3  </vt:lpstr>
      <vt:lpstr>Задача № 4</vt:lpstr>
      <vt:lpstr>Задача № 5</vt:lpstr>
      <vt:lpstr>Достоинства и недостатки последовательного соединения</vt:lpstr>
      <vt:lpstr>Достоинства и недостатки параллельного соединения</vt:lpstr>
      <vt:lpstr>Объясните  занимательный опыт    с фруктами и овощами</vt:lpstr>
      <vt:lpstr>Презентация PowerPoint</vt:lpstr>
      <vt:lpstr>Определите название работы. Сформулируйте цель. Составьте план действий. Изобразите схему цепи.  Соберите электрическую цепь.  Выполните измерения. Сделайте вывод.</vt:lpstr>
      <vt:lpstr>              Рефлексия     Я понял………… Мне показалось сложным … Хотелось бы изучить ……… Я буду применять в своей практике…………….   </vt:lpstr>
      <vt:lpstr>Памятка</vt:lpstr>
      <vt:lpstr>Домашнее задание : </vt:lpstr>
      <vt:lpstr>Спасибо за урок! Успехов! 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любой науке,  в любом искусстве  лучший учитель - опыт...</dc:title>
  <dc:creator>Ирина</dc:creator>
  <cp:lastModifiedBy>Ирина</cp:lastModifiedBy>
  <cp:revision>78</cp:revision>
  <dcterms:created xsi:type="dcterms:W3CDTF">2014-02-15T10:48:11Z</dcterms:created>
  <dcterms:modified xsi:type="dcterms:W3CDTF">2015-02-28T23:40:30Z</dcterms:modified>
</cp:coreProperties>
</file>